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10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4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embeddedFontLst>
    <p:embeddedFont>
      <p:font typeface="Roboto" panose="020F0502020204030204" pitchFamily="2" charset="0"/>
      <p:regular r:id="rId17"/>
      <p:bold r:id="rId18"/>
      <p:italic r:id="rId19"/>
      <p:boldItalic r:id="rId20"/>
    </p:embeddedFont>
    <p:embeddedFont>
      <p:font typeface="Verdana" panose="020B0604030504040204" pitchFamily="34" charset="0"/>
      <p:regular r:id="rId21"/>
      <p:bold r:id="rId22"/>
      <p:italic r:id="rId23"/>
      <p:boldItalic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5" roundtripDataSignature="AMtx7mgsAwCLlnXsEDyVEmrhaphTDX9p/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1C4307E-F5C0-4FF5-BC16-85B9B9601638}">
  <a:tblStyle styleId="{C1C4307E-F5C0-4FF5-BC16-85B9B9601638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viewProps" Target="viewProps.xml"/><Relationship Id="rId30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d49bc170f2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d49bc170f2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Coerentemente con AET -&gt; riflette danno mucosale persistente acido-mediato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3d49bc170f2_0_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3d49bc170f2_0_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3d49bc170f2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3d49bc170f2_0_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3d57bd7f0a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3d57bd7f0a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3d49bc170f2_0_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3d49bc170f2_0_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g3d3229dc785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" name="Google Shape;17;g3d3229dc785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g3d474b149c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" name="Google Shape;26;g3d474b149c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g3d3229dc785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" name="Google Shape;32;g3d3229dc785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g3d33e17b0a9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" name="Google Shape;39;g3d33e17b0a9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g3d4a764f33f_0_2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" name="Google Shape;46;g3d4a764f33f_0_2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d474b149c5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d474b149c5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3d49bc170f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3d49bc170f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39720dbe4d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39720dbe4d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titolo">
  <p:cSld name="Diapositiva titolo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contenuto">
  <p:cSld name="Titolo e contenuto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5" descr="Immagine che contiene schermata, Policromia, grafica, Elementi grafici&#10;&#10;Il contenuto generato dall'IA potrebbe non essere corretto.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785"/>
            <a:ext cx="12192000" cy="68544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3" descr="Immagine che contiene schermata, linea, Elementi grafici&#10;&#10;Il contenuto generato dall'IA potrebbe non essere corretto.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2192000" cy="685443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oogle Shape;14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786"/>
            <a:ext cx="12192000" cy="68544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3d49bc170f2_0_28"/>
          <p:cNvSpPr txBox="1"/>
          <p:nvPr/>
        </p:nvSpPr>
        <p:spPr>
          <a:xfrm>
            <a:off x="734075" y="1228775"/>
            <a:ext cx="10133400" cy="6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latin typeface="Verdana"/>
                <a:ea typeface="Verdana"/>
                <a:cs typeface="Verdana"/>
                <a:sym typeface="Verdana"/>
              </a:rPr>
              <a:t>Mean Nocturnal Basal Impedance (MNBI)</a:t>
            </a:r>
            <a:endParaRPr sz="36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97" name="Google Shape;97;g3d49bc170f2_0_28"/>
          <p:cNvSpPr/>
          <p:nvPr/>
        </p:nvSpPr>
        <p:spPr>
          <a:xfrm>
            <a:off x="2649075" y="2874350"/>
            <a:ext cx="973500" cy="2707200"/>
          </a:xfrm>
          <a:prstGeom prst="rect">
            <a:avLst/>
          </a:prstGeom>
          <a:solidFill>
            <a:srgbClr val="93C47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g3d49bc170f2_0_28"/>
          <p:cNvSpPr/>
          <p:nvPr/>
        </p:nvSpPr>
        <p:spPr>
          <a:xfrm>
            <a:off x="4524900" y="4593925"/>
            <a:ext cx="973500" cy="987600"/>
          </a:xfrm>
          <a:prstGeom prst="rect">
            <a:avLst/>
          </a:prstGeom>
          <a:solidFill>
            <a:srgbClr val="F4CCCC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99" name="Google Shape;99;g3d49bc170f2_0_28"/>
          <p:cNvCxnSpPr/>
          <p:nvPr/>
        </p:nvCxnSpPr>
        <p:spPr>
          <a:xfrm rot="10800000">
            <a:off x="1746750" y="2252700"/>
            <a:ext cx="15000" cy="3328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00" name="Google Shape;100;g3d49bc170f2_0_28"/>
          <p:cNvCxnSpPr/>
          <p:nvPr/>
        </p:nvCxnSpPr>
        <p:spPr>
          <a:xfrm>
            <a:off x="1746750" y="5581500"/>
            <a:ext cx="50109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01" name="Google Shape;101;g3d49bc170f2_0_28"/>
          <p:cNvSpPr txBox="1"/>
          <p:nvPr/>
        </p:nvSpPr>
        <p:spPr>
          <a:xfrm>
            <a:off x="207450" y="2234125"/>
            <a:ext cx="1388400" cy="64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Verdana"/>
                <a:ea typeface="Verdana"/>
                <a:cs typeface="Verdana"/>
                <a:sym typeface="Verdana"/>
              </a:rPr>
              <a:t>MNBI Ω</a:t>
            </a:r>
            <a:endParaRPr sz="24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02" name="Google Shape;102;g3d49bc170f2_0_28"/>
          <p:cNvSpPr txBox="1"/>
          <p:nvPr/>
        </p:nvSpPr>
        <p:spPr>
          <a:xfrm>
            <a:off x="2385825" y="5888550"/>
            <a:ext cx="1500000" cy="54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274E13"/>
                </a:solidFill>
                <a:latin typeface="Verdana"/>
                <a:ea typeface="Verdana"/>
                <a:cs typeface="Verdana"/>
                <a:sym typeface="Verdana"/>
              </a:rPr>
              <a:t>E-DGBI</a:t>
            </a:r>
            <a:endParaRPr sz="2400">
              <a:solidFill>
                <a:srgbClr val="274E13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03" name="Google Shape;103;g3d49bc170f2_0_28"/>
          <p:cNvSpPr txBox="1"/>
          <p:nvPr/>
        </p:nvSpPr>
        <p:spPr>
          <a:xfrm>
            <a:off x="4261650" y="5888550"/>
            <a:ext cx="1722600" cy="54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Re-GERD</a:t>
            </a:r>
            <a:endParaRPr sz="2400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04" name="Google Shape;104;g3d49bc170f2_0_28"/>
          <p:cNvSpPr txBox="1"/>
          <p:nvPr/>
        </p:nvSpPr>
        <p:spPr>
          <a:xfrm>
            <a:off x="0" y="6171900"/>
            <a:ext cx="2409600" cy="6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Verdana"/>
                <a:ea typeface="Verdana"/>
                <a:cs typeface="Verdana"/>
                <a:sym typeface="Verdana"/>
              </a:rPr>
              <a:t>p-value &lt; 0.0001</a:t>
            </a:r>
            <a:endParaRPr sz="18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05" name="Google Shape;105;g3d49bc170f2_0_28"/>
          <p:cNvSpPr txBox="1"/>
          <p:nvPr/>
        </p:nvSpPr>
        <p:spPr>
          <a:xfrm>
            <a:off x="2067075" y="2282875"/>
            <a:ext cx="2137500" cy="54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3332.5  </a:t>
            </a:r>
            <a:endParaRPr sz="24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06" name="Google Shape;106;g3d49bc170f2_0_28"/>
          <p:cNvSpPr txBox="1"/>
          <p:nvPr/>
        </p:nvSpPr>
        <p:spPr>
          <a:xfrm>
            <a:off x="3806850" y="3926488"/>
            <a:ext cx="24096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1014 </a:t>
            </a:r>
            <a:endParaRPr sz="24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07" name="Google Shape;107;g3d49bc170f2_0_28"/>
          <p:cNvSpPr txBox="1"/>
          <p:nvPr/>
        </p:nvSpPr>
        <p:spPr>
          <a:xfrm>
            <a:off x="6096000" y="3494800"/>
            <a:ext cx="6096300" cy="195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i="1">
                <a:solidFill>
                  <a:srgbClr val="980000"/>
                </a:solidFill>
                <a:latin typeface="Verdana"/>
                <a:ea typeface="Verdana"/>
                <a:cs typeface="Verdana"/>
                <a:sym typeface="Verdana"/>
              </a:rPr>
              <a:t>Coerentemente con AET, il MNBI, che riflette l’integrità mucosale, è conservato nel gruppo E-DGBI e significativamente ridotto nel Re-GERD.</a:t>
            </a:r>
            <a:endParaRPr sz="2400" i="1">
              <a:solidFill>
                <a:srgbClr val="98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3d49bc170f2_0_47"/>
          <p:cNvSpPr txBox="1"/>
          <p:nvPr/>
        </p:nvSpPr>
        <p:spPr>
          <a:xfrm>
            <a:off x="191525" y="1452175"/>
            <a:ext cx="3399000" cy="8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latin typeface="Verdana"/>
                <a:ea typeface="Verdana"/>
                <a:cs typeface="Verdana"/>
                <a:sym typeface="Verdana"/>
              </a:rPr>
              <a:t>Milan Score:</a:t>
            </a:r>
            <a:endParaRPr sz="36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13" name="Google Shape;113;g3d49bc170f2_0_47"/>
          <p:cNvSpPr/>
          <p:nvPr/>
        </p:nvSpPr>
        <p:spPr>
          <a:xfrm>
            <a:off x="1852701" y="3707136"/>
            <a:ext cx="1184100" cy="1839900"/>
          </a:xfrm>
          <a:prstGeom prst="rect">
            <a:avLst/>
          </a:prstGeom>
          <a:solidFill>
            <a:srgbClr val="93C47D"/>
          </a:solidFill>
          <a:ln w="121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16750" tIns="116750" rIns="116750" bIns="1167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788"/>
          </a:p>
        </p:txBody>
      </p:sp>
      <p:sp>
        <p:nvSpPr>
          <p:cNvPr id="114" name="Google Shape;114;g3d49bc170f2_0_47"/>
          <p:cNvSpPr/>
          <p:nvPr/>
        </p:nvSpPr>
        <p:spPr>
          <a:xfrm>
            <a:off x="4007475" y="3190575"/>
            <a:ext cx="1138800" cy="2356500"/>
          </a:xfrm>
          <a:prstGeom prst="rect">
            <a:avLst/>
          </a:prstGeom>
          <a:solidFill>
            <a:srgbClr val="F4CCCC"/>
          </a:solidFill>
          <a:ln w="121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16750" tIns="116750" rIns="116750" bIns="1167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788"/>
          </a:p>
        </p:txBody>
      </p:sp>
      <p:cxnSp>
        <p:nvCxnSpPr>
          <p:cNvPr id="115" name="Google Shape;115;g3d49bc170f2_0_47"/>
          <p:cNvCxnSpPr/>
          <p:nvPr/>
        </p:nvCxnSpPr>
        <p:spPr>
          <a:xfrm rot="10800000">
            <a:off x="861654" y="2408808"/>
            <a:ext cx="20400" cy="3138300"/>
          </a:xfrm>
          <a:prstGeom prst="straightConnector1">
            <a:avLst/>
          </a:prstGeom>
          <a:noFill/>
          <a:ln w="1217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16" name="Google Shape;116;g3d49bc170f2_0_47"/>
          <p:cNvCxnSpPr/>
          <p:nvPr/>
        </p:nvCxnSpPr>
        <p:spPr>
          <a:xfrm>
            <a:off x="882054" y="5547108"/>
            <a:ext cx="5145300" cy="0"/>
          </a:xfrm>
          <a:prstGeom prst="straightConnector1">
            <a:avLst/>
          </a:prstGeom>
          <a:noFill/>
          <a:ln w="1217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17" name="Google Shape;117;g3d49bc170f2_0_47"/>
          <p:cNvSpPr txBox="1"/>
          <p:nvPr/>
        </p:nvSpPr>
        <p:spPr>
          <a:xfrm>
            <a:off x="1614950" y="3076875"/>
            <a:ext cx="1659600" cy="54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Verdana"/>
                <a:ea typeface="Verdana"/>
                <a:cs typeface="Verdana"/>
                <a:sym typeface="Verdana"/>
              </a:rPr>
              <a:t>160</a:t>
            </a:r>
            <a:endParaRPr sz="24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18" name="Google Shape;118;g3d49bc170f2_0_47"/>
          <p:cNvSpPr txBox="1"/>
          <p:nvPr/>
        </p:nvSpPr>
        <p:spPr>
          <a:xfrm>
            <a:off x="3747075" y="2534175"/>
            <a:ext cx="1659600" cy="54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Verdana"/>
                <a:ea typeface="Verdana"/>
                <a:cs typeface="Verdana"/>
                <a:sym typeface="Verdana"/>
              </a:rPr>
              <a:t>195.7</a:t>
            </a:r>
            <a:endParaRPr sz="24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19" name="Google Shape;119;g3d49bc170f2_0_47"/>
          <p:cNvSpPr txBox="1"/>
          <p:nvPr/>
        </p:nvSpPr>
        <p:spPr>
          <a:xfrm>
            <a:off x="1694750" y="5727925"/>
            <a:ext cx="1500000" cy="54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274E13"/>
                </a:solidFill>
                <a:latin typeface="Verdana"/>
                <a:ea typeface="Verdana"/>
                <a:cs typeface="Verdana"/>
                <a:sym typeface="Verdana"/>
              </a:rPr>
              <a:t>E-DGBI</a:t>
            </a:r>
            <a:endParaRPr sz="2400">
              <a:solidFill>
                <a:srgbClr val="274E13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20" name="Google Shape;120;g3d49bc170f2_0_47"/>
          <p:cNvSpPr txBox="1"/>
          <p:nvPr/>
        </p:nvSpPr>
        <p:spPr>
          <a:xfrm>
            <a:off x="3076875" y="5722225"/>
            <a:ext cx="30000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Re-GERD</a:t>
            </a:r>
            <a:endParaRPr sz="2400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21" name="Google Shape;121;g3d49bc170f2_0_47"/>
          <p:cNvSpPr txBox="1"/>
          <p:nvPr/>
        </p:nvSpPr>
        <p:spPr>
          <a:xfrm>
            <a:off x="6529900" y="1787400"/>
            <a:ext cx="5145300" cy="126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980000"/>
                </a:solidFill>
                <a:latin typeface="Verdana"/>
                <a:ea typeface="Verdana"/>
                <a:cs typeface="Verdana"/>
                <a:sym typeface="Verdana"/>
              </a:rPr>
              <a:t>Milan Score, parametro </a:t>
            </a:r>
            <a:r>
              <a:rPr lang="en-US" sz="2400" b="1">
                <a:solidFill>
                  <a:srgbClr val="980000"/>
                </a:solidFill>
                <a:latin typeface="Verdana"/>
                <a:ea typeface="Verdana"/>
                <a:cs typeface="Verdana"/>
                <a:sym typeface="Verdana"/>
              </a:rPr>
              <a:t>indipendente</a:t>
            </a:r>
            <a:r>
              <a:rPr lang="en-US" sz="2400">
                <a:solidFill>
                  <a:srgbClr val="980000"/>
                </a:solidFill>
                <a:latin typeface="Verdana"/>
                <a:ea typeface="Verdana"/>
                <a:cs typeface="Verdana"/>
                <a:sym typeface="Verdana"/>
              </a:rPr>
              <a:t> di alterazione di barriera, più alto nei Re-GERD</a:t>
            </a:r>
            <a:endParaRPr sz="2400">
              <a:solidFill>
                <a:srgbClr val="98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122" name="Google Shape;122;g3d49bc170f2_0_47"/>
          <p:cNvCxnSpPr/>
          <p:nvPr/>
        </p:nvCxnSpPr>
        <p:spPr>
          <a:xfrm flipH="1">
            <a:off x="8942800" y="3052000"/>
            <a:ext cx="175800" cy="973800"/>
          </a:xfrm>
          <a:prstGeom prst="straightConnector1">
            <a:avLst/>
          </a:prstGeom>
          <a:noFill/>
          <a:ln w="38100" cap="flat" cmpd="sng">
            <a:solidFill>
              <a:srgbClr val="99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23" name="Google Shape;123;g3d49bc170f2_0_47"/>
          <p:cNvSpPr txBox="1"/>
          <p:nvPr/>
        </p:nvSpPr>
        <p:spPr>
          <a:xfrm>
            <a:off x="6661000" y="4058550"/>
            <a:ext cx="4883100" cy="173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Verdana"/>
                <a:ea typeface="Verdana"/>
                <a:cs typeface="Verdana"/>
                <a:sym typeface="Verdana"/>
              </a:rPr>
              <a:t>In altre parole: </a:t>
            </a:r>
            <a:endParaRPr sz="240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i="1">
                <a:solidFill>
                  <a:srgbClr val="E69138"/>
                </a:solidFill>
                <a:latin typeface="Verdana"/>
                <a:ea typeface="Verdana"/>
                <a:cs typeface="Verdana"/>
                <a:sym typeface="Verdana"/>
              </a:rPr>
              <a:t>maggiore compromissione della barriera anti-reflusso nel Re-GERD!</a:t>
            </a:r>
            <a:endParaRPr sz="2400" i="1">
              <a:solidFill>
                <a:srgbClr val="E69138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24" name="Google Shape;124;g3d49bc170f2_0_47"/>
          <p:cNvSpPr txBox="1"/>
          <p:nvPr/>
        </p:nvSpPr>
        <p:spPr>
          <a:xfrm>
            <a:off x="0" y="6396300"/>
            <a:ext cx="3000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p-value &lt; 0.00012</a:t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3d49bc170f2_0_55"/>
          <p:cNvSpPr txBox="1"/>
          <p:nvPr/>
        </p:nvSpPr>
        <p:spPr>
          <a:xfrm>
            <a:off x="1058550" y="1238225"/>
            <a:ext cx="10074900" cy="71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latin typeface="Verdana"/>
                <a:ea typeface="Verdana"/>
                <a:cs typeface="Verdana"/>
                <a:sym typeface="Verdana"/>
              </a:rPr>
              <a:t>Parametri clinici non discriminanti</a:t>
            </a:r>
            <a:endParaRPr sz="3200" b="1">
              <a:latin typeface="Verdana"/>
              <a:ea typeface="Verdana"/>
              <a:cs typeface="Verdana"/>
              <a:sym typeface="Verdana"/>
            </a:endParaRPr>
          </a:p>
        </p:txBody>
      </p:sp>
      <p:graphicFrame>
        <p:nvGraphicFramePr>
          <p:cNvPr id="130" name="Google Shape;130;g3d49bc170f2_0_55"/>
          <p:cNvGraphicFramePr/>
          <p:nvPr/>
        </p:nvGraphicFramePr>
        <p:xfrm>
          <a:off x="952500" y="23870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{C1C4307E-F5C0-4FF5-BC16-85B9B9601638}</a:tableStyleId>
              </a:tblPr>
              <a:tblGrid>
                <a:gridCol w="2571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71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71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717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03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 b="1">
                          <a:solidFill>
                            <a:srgbClr val="38761D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E-DGBI</a:t>
                      </a:r>
                      <a:endParaRPr b="1"/>
                    </a:p>
                  </a:txBody>
                  <a:tcPr marL="91425" marR="91425" marT="91425" marB="91425">
                    <a:lnL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Re-GERD</a:t>
                      </a:r>
                      <a:endParaRPr b="1"/>
                    </a:p>
                  </a:txBody>
                  <a:tcPr marL="91425" marR="91425" marT="91425" marB="91425">
                    <a:lnL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>
                          <a:solidFill>
                            <a:srgbClr val="0000FF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P-value</a:t>
                      </a:r>
                      <a:endParaRPr sz="2400" b="1">
                        <a:solidFill>
                          <a:srgbClr val="0000FF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F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35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>
                          <a:solidFill>
                            <a:schemeClr val="dk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n </a:t>
                      </a:r>
                      <a:endParaRPr sz="2400" b="1">
                        <a:solidFill>
                          <a:schemeClr val="dk1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28 (63.6%)</a:t>
                      </a:r>
                      <a:endParaRPr sz="240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16 (36.4%)</a:t>
                      </a:r>
                      <a:endParaRPr sz="240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0000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F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35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>
                          <a:solidFill>
                            <a:schemeClr val="dk1"/>
                          </a:solidFill>
                          <a:highlight>
                            <a:schemeClr val="lt1"/>
                          </a:highlight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PPI Response (Vas %)</a:t>
                      </a:r>
                      <a:endParaRPr sz="2400" b="1">
                        <a:solidFill>
                          <a:schemeClr val="dk1"/>
                        </a:solidFill>
                        <a:highlight>
                          <a:schemeClr val="lt1"/>
                        </a:highlight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33.5</a:t>
                      </a:r>
                      <a:endParaRPr sz="240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32.5</a:t>
                      </a:r>
                      <a:endParaRPr sz="240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0.473</a:t>
                      </a:r>
                      <a:endParaRPr sz="2400">
                        <a:solidFill>
                          <a:schemeClr val="dk1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F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035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1">
                          <a:solidFill>
                            <a:schemeClr val="dk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GERDQ</a:t>
                      </a:r>
                      <a:endParaRPr sz="2400" b="1">
                        <a:solidFill>
                          <a:schemeClr val="dk1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6.5</a:t>
                      </a:r>
                      <a:endParaRPr sz="240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8.5</a:t>
                      </a:r>
                      <a:endParaRPr sz="240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0.400</a:t>
                      </a:r>
                      <a:endParaRPr sz="2400">
                        <a:solidFill>
                          <a:schemeClr val="dk1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FBFB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F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3d57bd7f0a4_0_0"/>
          <p:cNvSpPr/>
          <p:nvPr/>
        </p:nvSpPr>
        <p:spPr>
          <a:xfrm>
            <a:off x="0" y="3209300"/>
            <a:ext cx="12192000" cy="745800"/>
          </a:xfrm>
          <a:prstGeom prst="homePlate">
            <a:avLst>
              <a:gd name="adj" fmla="val 50000"/>
            </a:avLst>
          </a:prstGeom>
          <a:gradFill>
            <a:gsLst>
              <a:gs pos="0">
                <a:srgbClr val="4A86E8"/>
              </a:gs>
              <a:gs pos="65000">
                <a:srgbClr val="A09CCF">
                  <a:alpha val="45098"/>
                </a:srgbClr>
              </a:gs>
              <a:gs pos="100000">
                <a:srgbClr val="737373"/>
              </a:gs>
            </a:gsLst>
            <a:lin ang="8099331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g3d57bd7f0a4_0_0"/>
          <p:cNvSpPr txBox="1"/>
          <p:nvPr/>
        </p:nvSpPr>
        <p:spPr>
          <a:xfrm>
            <a:off x="688884" y="4347900"/>
            <a:ext cx="2269800" cy="23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Non tutto ciò che sembra “refractory GERD” è vera ReGERD</a:t>
            </a:r>
            <a:endParaRPr sz="24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37" name="Google Shape;137;g3d57bd7f0a4_0_0"/>
          <p:cNvSpPr txBox="1"/>
          <p:nvPr/>
        </p:nvSpPr>
        <p:spPr>
          <a:xfrm>
            <a:off x="2523525" y="1378300"/>
            <a:ext cx="3861900" cy="167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Nessun parametro sintomatologico distingue Re-GERD da E-DGBI overlap</a:t>
            </a:r>
            <a:endParaRPr sz="24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g3d57bd7f0a4_0_0"/>
          <p:cNvSpPr txBox="1"/>
          <p:nvPr/>
        </p:nvSpPr>
        <p:spPr>
          <a:xfrm>
            <a:off x="5419130" y="4228050"/>
            <a:ext cx="4068600" cy="25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Il vero Re-GERD è caratterizzato da BMI ↑, MNBI ↓ ed una maggiore compromissione di barriera antireflusso con Milan score ↑ </a:t>
            </a:r>
            <a:endParaRPr sz="24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g3d57bd7f0a4_0_0"/>
          <p:cNvSpPr txBox="1"/>
          <p:nvPr/>
        </p:nvSpPr>
        <p:spPr>
          <a:xfrm>
            <a:off x="8043300" y="1061168"/>
            <a:ext cx="4148700" cy="183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Milan score riflette un continuum di disfunzione di barriera, con valori più alti associati con il Re-GERD </a:t>
            </a:r>
            <a:endParaRPr sz="24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g3d57bd7f0a4_0_0"/>
          <p:cNvSpPr txBox="1"/>
          <p:nvPr/>
        </p:nvSpPr>
        <p:spPr>
          <a:xfrm>
            <a:off x="0" y="1052000"/>
            <a:ext cx="2397000" cy="183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i="1">
                <a:solidFill>
                  <a:srgbClr val="980000"/>
                </a:solidFill>
                <a:latin typeface="Verdana"/>
                <a:ea typeface="Verdana"/>
                <a:cs typeface="Verdana"/>
                <a:sym typeface="Verdana"/>
              </a:rPr>
              <a:t>Take home messages</a:t>
            </a:r>
            <a:endParaRPr sz="3000" b="1" i="1">
              <a:solidFill>
                <a:srgbClr val="98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41" name="Google Shape;141;g3d57bd7f0a4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84821" y="2743250"/>
            <a:ext cx="1677925" cy="1677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g3d57bd7f0a4_0_0"/>
          <p:cNvPicPr preferRelativeResize="0"/>
          <p:nvPr/>
        </p:nvPicPr>
        <p:blipFill rotWithShape="1">
          <a:blip r:embed="rId4">
            <a:alphaModFix/>
          </a:blip>
          <a:srcRect b="8792"/>
          <a:stretch/>
        </p:blipFill>
        <p:spPr>
          <a:xfrm>
            <a:off x="3718155" y="2929363"/>
            <a:ext cx="1333250" cy="1311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g3d57bd7f0a4_0_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60855" y="2989625"/>
            <a:ext cx="1185150" cy="1185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g3d57bd7f0a4_0_0"/>
          <p:cNvPicPr preferRelativeResize="0"/>
          <p:nvPr/>
        </p:nvPicPr>
        <p:blipFill rotWithShape="1">
          <a:blip r:embed="rId6">
            <a:alphaModFix/>
          </a:blip>
          <a:srcRect b="14347"/>
          <a:stretch/>
        </p:blipFill>
        <p:spPr>
          <a:xfrm>
            <a:off x="9610225" y="2966393"/>
            <a:ext cx="1419675" cy="1231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3d49bc170f2_0_75"/>
          <p:cNvSpPr txBox="1"/>
          <p:nvPr/>
        </p:nvSpPr>
        <p:spPr>
          <a:xfrm>
            <a:off x="1852200" y="1911350"/>
            <a:ext cx="848760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latin typeface="Verdana"/>
                <a:ea typeface="Verdana"/>
                <a:cs typeface="Verdana"/>
                <a:sym typeface="Verdana"/>
              </a:rPr>
              <a:t>Grazie a tutti dell’attenzione!!</a:t>
            </a:r>
            <a:endParaRPr sz="3600" b="1"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50" name="Google Shape;150;g3d49bc170f2_0_7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967775"/>
            <a:ext cx="3344250" cy="1890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g3d49bc170f2_0_7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712400" y="3138600"/>
            <a:ext cx="2479601" cy="3719401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g3d49bc170f2_0_75"/>
          <p:cNvSpPr txBox="1"/>
          <p:nvPr/>
        </p:nvSpPr>
        <p:spPr>
          <a:xfrm>
            <a:off x="4991075" y="4114650"/>
            <a:ext cx="34551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Dr. Mattia Orazzini</a:t>
            </a:r>
            <a:endParaRPr sz="2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53" name="Google Shape;153;g3d49bc170f2_0_75"/>
          <p:cNvSpPr txBox="1"/>
          <p:nvPr/>
        </p:nvSpPr>
        <p:spPr>
          <a:xfrm>
            <a:off x="4233275" y="4967775"/>
            <a:ext cx="49707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Azienda Ospedaliera Universitaria Pisana</a:t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PO Cisanello, Pisa</a:t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g3d3229dc785_0_3"/>
          <p:cNvSpPr txBox="1"/>
          <p:nvPr/>
        </p:nvSpPr>
        <p:spPr>
          <a:xfrm>
            <a:off x="471575" y="1452200"/>
            <a:ext cx="11617500" cy="28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i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Refractory GERD Unmasked: Gut–Brain Interaction vs Anti-Reflux Barrier Failure</a:t>
            </a:r>
            <a:endParaRPr sz="4800"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0" name="Google Shape;20;g3d3229dc785_0_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1575" y="4994825"/>
            <a:ext cx="2992875" cy="1691625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g3d3229dc785_0_3"/>
          <p:cNvSpPr txBox="1"/>
          <p:nvPr/>
        </p:nvSpPr>
        <p:spPr>
          <a:xfrm>
            <a:off x="789900" y="3941525"/>
            <a:ext cx="10612200" cy="85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25454"/>
              </a:lnSpc>
              <a:spcBef>
                <a:spcPts val="0"/>
              </a:spcBef>
              <a:spcAft>
                <a:spcPts val="8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Authors: </a:t>
            </a:r>
            <a:r>
              <a:rPr lang="en-US" sz="1300" b="1" u="sng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Mattia Orazzini</a:t>
            </a:r>
            <a:r>
              <a:rPr lang="en-US" sz="13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; Pierfrancesco Visaggi; Gaia Cairoli; Lorenzo Bini; Mauro Mitilini; Federico Testi; Giulia Adamo, Veronica Pardi, Linda Ceccarelli, Emanuele Marciano, Massimo Bellini, Stefano Siboni, Edoardo V Savarino, Nicola de Bortoli</a:t>
            </a:r>
            <a:endParaRPr sz="1300" baseline="300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2" name="Google Shape;22;g3d3229dc785_0_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63551" y="5053725"/>
            <a:ext cx="2777575" cy="1255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g3d3229dc785_0_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72301" y="4886675"/>
            <a:ext cx="3757801" cy="1756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g3d474b149c5_0_0"/>
          <p:cNvSpPr txBox="1"/>
          <p:nvPr/>
        </p:nvSpPr>
        <p:spPr>
          <a:xfrm>
            <a:off x="2425650" y="2855550"/>
            <a:ext cx="7340700" cy="114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latin typeface="Verdana"/>
                <a:ea typeface="Verdana"/>
                <a:cs typeface="Verdana"/>
                <a:sym typeface="Verdana"/>
              </a:rPr>
              <a:t>Nessun conflitto di interessi.</a:t>
            </a:r>
            <a:endParaRPr sz="3600"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9" name="Google Shape;29;g3d474b149c5_0_0" descr="671 immagini vettoriali e grafica vettoriale stock a tema Conflitto di  interessi | Shutterstock"/>
          <p:cNvPicPr preferRelativeResize="0"/>
          <p:nvPr/>
        </p:nvPicPr>
        <p:blipFill rotWithShape="1">
          <a:blip r:embed="rId3">
            <a:alphaModFix/>
          </a:blip>
          <a:srcRect b="6156"/>
          <a:stretch/>
        </p:blipFill>
        <p:spPr>
          <a:xfrm>
            <a:off x="10134600" y="1059925"/>
            <a:ext cx="2057400" cy="2082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g3d3229dc785_0_12"/>
          <p:cNvSpPr txBox="1"/>
          <p:nvPr/>
        </p:nvSpPr>
        <p:spPr>
          <a:xfrm>
            <a:off x="2840550" y="1595800"/>
            <a:ext cx="5473800" cy="76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>
                <a:latin typeface="Verdana"/>
                <a:ea typeface="Verdana"/>
                <a:cs typeface="Verdana"/>
                <a:sym typeface="Verdana"/>
              </a:rPr>
              <a:t>BACKGROUND</a:t>
            </a:r>
            <a:endParaRPr sz="4800" b="1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5" name="Google Shape;35;g3d3229dc785_0_12"/>
          <p:cNvSpPr txBox="1"/>
          <p:nvPr/>
        </p:nvSpPr>
        <p:spPr>
          <a:xfrm>
            <a:off x="702150" y="2792675"/>
            <a:ext cx="10771800" cy="261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Verdana"/>
                <a:ea typeface="Verdana"/>
                <a:cs typeface="Verdana"/>
                <a:sym typeface="Verdana"/>
              </a:rPr>
              <a:t>Due cause principali di sintomi persistenti in pazienti con nota diagnosi di “actionable GERD”:</a:t>
            </a:r>
            <a:endParaRPr sz="2400">
              <a:latin typeface="Verdana"/>
              <a:ea typeface="Verdana"/>
              <a:cs typeface="Verdana"/>
              <a:sym typeface="Verdana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Verdana"/>
              <a:buChar char="-"/>
            </a:pPr>
            <a:r>
              <a:rPr lang="en-US" sz="2400">
                <a:latin typeface="Verdana"/>
                <a:ea typeface="Verdana"/>
                <a:cs typeface="Verdana"/>
                <a:sym typeface="Verdana"/>
              </a:rPr>
              <a:t>Refractory GERD</a:t>
            </a:r>
            <a:endParaRPr sz="2400">
              <a:latin typeface="Verdana"/>
              <a:ea typeface="Verdana"/>
              <a:cs typeface="Verdana"/>
              <a:sym typeface="Verdana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Verdana"/>
              <a:buChar char="-"/>
            </a:pPr>
            <a:r>
              <a:rPr lang="en-US" sz="2400">
                <a:latin typeface="Verdana"/>
                <a:ea typeface="Verdana"/>
                <a:cs typeface="Verdana"/>
                <a:sym typeface="Verdana"/>
              </a:rPr>
              <a:t>Overlap con disordini funzionali (E-DGBI).</a:t>
            </a:r>
            <a:endParaRPr sz="240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i="1">
                <a:solidFill>
                  <a:srgbClr val="FF9900"/>
                </a:solidFill>
                <a:latin typeface="Verdana"/>
                <a:ea typeface="Verdana"/>
                <a:cs typeface="Verdana"/>
                <a:sym typeface="Verdana"/>
              </a:rPr>
              <a:t>Queste due condizioni non sono discriminabili su base esclusivamente clinica. </a:t>
            </a:r>
            <a:endParaRPr sz="2400" i="1">
              <a:solidFill>
                <a:srgbClr val="FF99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6" name="Google Shape;36;g3d3229dc785_0_12"/>
          <p:cNvSpPr txBox="1"/>
          <p:nvPr/>
        </p:nvSpPr>
        <p:spPr>
          <a:xfrm>
            <a:off x="7675850" y="5409800"/>
            <a:ext cx="42288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200">
                <a:solidFill>
                  <a:srgbClr val="666666"/>
                </a:solidFill>
                <a:latin typeface="Verdana"/>
                <a:ea typeface="Verdana"/>
                <a:cs typeface="Verdana"/>
                <a:sym typeface="Verdana"/>
              </a:rPr>
              <a:t>Zerbib et al., </a:t>
            </a:r>
            <a:r>
              <a:rPr lang="en-US" sz="1200" i="1">
                <a:solidFill>
                  <a:srgbClr val="666666"/>
                </a:solidFill>
                <a:latin typeface="Verdana"/>
                <a:ea typeface="Verdana"/>
                <a:cs typeface="Verdana"/>
                <a:sym typeface="Verdana"/>
              </a:rPr>
              <a:t>Neurogastroenterol Motil</a:t>
            </a:r>
            <a:r>
              <a:rPr lang="en-US" sz="1200">
                <a:solidFill>
                  <a:srgbClr val="666666"/>
                </a:solidFill>
                <a:latin typeface="Verdana"/>
                <a:ea typeface="Verdana"/>
                <a:cs typeface="Verdana"/>
                <a:sym typeface="Verdana"/>
              </a:rPr>
              <a:t> 2021</a:t>
            </a:r>
            <a:endParaRPr sz="120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200">
                <a:solidFill>
                  <a:srgbClr val="666666"/>
                </a:solidFill>
                <a:latin typeface="Verdana"/>
                <a:ea typeface="Verdana"/>
                <a:cs typeface="Verdana"/>
                <a:sym typeface="Verdana"/>
              </a:rPr>
              <a:t>Aziz et al., </a:t>
            </a:r>
            <a:r>
              <a:rPr lang="en-US" sz="1200" i="1">
                <a:solidFill>
                  <a:srgbClr val="666666"/>
                </a:solidFill>
                <a:latin typeface="Verdana"/>
                <a:ea typeface="Verdana"/>
                <a:cs typeface="Verdana"/>
                <a:sym typeface="Verdana"/>
              </a:rPr>
              <a:t>Gastroenterology</a:t>
            </a:r>
            <a:r>
              <a:rPr lang="en-US" sz="1200">
                <a:solidFill>
                  <a:srgbClr val="666666"/>
                </a:solidFill>
                <a:latin typeface="Verdana"/>
                <a:ea typeface="Verdana"/>
                <a:cs typeface="Verdana"/>
                <a:sym typeface="Verdana"/>
              </a:rPr>
              <a:t> 2016</a:t>
            </a:r>
            <a:endParaRPr sz="120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200">
                <a:solidFill>
                  <a:srgbClr val="666666"/>
                </a:solidFill>
                <a:latin typeface="Verdana"/>
                <a:ea typeface="Verdana"/>
                <a:cs typeface="Verdana"/>
                <a:sym typeface="Verdana"/>
              </a:rPr>
              <a:t>Patel &amp; Yadlapati, </a:t>
            </a:r>
            <a:r>
              <a:rPr lang="en-US" sz="1200" i="1">
                <a:solidFill>
                  <a:srgbClr val="666666"/>
                </a:solidFill>
                <a:latin typeface="Verdana"/>
                <a:ea typeface="Verdana"/>
                <a:cs typeface="Verdana"/>
                <a:sym typeface="Verdana"/>
              </a:rPr>
              <a:t>Gastroenterol Hepatol</a:t>
            </a:r>
            <a:r>
              <a:rPr lang="en-US" sz="1200">
                <a:solidFill>
                  <a:srgbClr val="666666"/>
                </a:solidFill>
                <a:latin typeface="Verdana"/>
                <a:ea typeface="Verdana"/>
                <a:cs typeface="Verdana"/>
                <a:sym typeface="Verdana"/>
              </a:rPr>
              <a:t> 2021</a:t>
            </a:r>
            <a:endParaRPr sz="120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g3d33e17b0a9_0_8"/>
          <p:cNvSpPr txBox="1"/>
          <p:nvPr/>
        </p:nvSpPr>
        <p:spPr>
          <a:xfrm>
            <a:off x="4521950" y="1659200"/>
            <a:ext cx="3829800" cy="106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latin typeface="Verdana"/>
                <a:ea typeface="Verdana"/>
                <a:cs typeface="Verdana"/>
                <a:sym typeface="Verdana"/>
              </a:rPr>
              <a:t>Obiettivi </a:t>
            </a:r>
            <a:endParaRPr sz="4800"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42" name="Google Shape;42;g3d33e17b0a9_0_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43550" y="958600"/>
            <a:ext cx="2470400" cy="2470400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g3d33e17b0a9_0_8"/>
          <p:cNvSpPr txBox="1"/>
          <p:nvPr/>
        </p:nvSpPr>
        <p:spPr>
          <a:xfrm>
            <a:off x="798300" y="3112450"/>
            <a:ext cx="10595400" cy="342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31800" algn="l" rtl="0">
              <a:spcBef>
                <a:spcPts val="0"/>
              </a:spcBef>
              <a:spcAft>
                <a:spcPts val="0"/>
              </a:spcAft>
              <a:buClr>
                <a:srgbClr val="7C0000"/>
              </a:buClr>
              <a:buSzPts val="3200"/>
              <a:buFont typeface="Verdana"/>
              <a:buAutoNum type="arabicParenR"/>
            </a:pPr>
            <a:r>
              <a:rPr lang="en-US" sz="3200">
                <a:solidFill>
                  <a:srgbClr val="7C0000"/>
                </a:solidFill>
                <a:latin typeface="Verdana"/>
                <a:ea typeface="Verdana"/>
                <a:cs typeface="Verdana"/>
                <a:sym typeface="Verdana"/>
              </a:rPr>
              <a:t>Determinare la prevalenza di Re-GERD ed overlap con E-DGBI in pazienti con malattia da reflusso documentata</a:t>
            </a:r>
            <a:endParaRPr sz="3200">
              <a:solidFill>
                <a:srgbClr val="7C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>
              <a:solidFill>
                <a:srgbClr val="7C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457200" lvl="0" indent="-431800" algn="l" rtl="0">
              <a:spcBef>
                <a:spcPts val="0"/>
              </a:spcBef>
              <a:spcAft>
                <a:spcPts val="0"/>
              </a:spcAft>
              <a:buClr>
                <a:srgbClr val="7C0000"/>
              </a:buClr>
              <a:buSzPts val="3200"/>
              <a:buFont typeface="Verdana"/>
              <a:buAutoNum type="arabicParenR"/>
            </a:pPr>
            <a:r>
              <a:rPr lang="en-US" sz="3200">
                <a:solidFill>
                  <a:srgbClr val="7C0000"/>
                </a:solidFill>
                <a:latin typeface="Verdana"/>
                <a:ea typeface="Verdana"/>
                <a:cs typeface="Verdana"/>
                <a:sym typeface="Verdana"/>
              </a:rPr>
              <a:t>Identificare eventuali caratteristiche distintive tra i due gruppi</a:t>
            </a:r>
            <a:endParaRPr sz="3200">
              <a:solidFill>
                <a:srgbClr val="7C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g3d4a764f33f_0_218"/>
          <p:cNvGrpSpPr/>
          <p:nvPr/>
        </p:nvGrpSpPr>
        <p:grpSpPr>
          <a:xfrm>
            <a:off x="7460557" y="2174130"/>
            <a:ext cx="3877586" cy="4085618"/>
            <a:chOff x="5632317" y="1189775"/>
            <a:chExt cx="3305700" cy="3483050"/>
          </a:xfrm>
        </p:grpSpPr>
        <p:sp>
          <p:nvSpPr>
            <p:cNvPr id="49" name="Google Shape;49;g3d4a764f33f_0_218"/>
            <p:cNvSpPr/>
            <p:nvPr/>
          </p:nvSpPr>
          <p:spPr>
            <a:xfrm>
              <a:off x="5632317" y="1189775"/>
              <a:ext cx="3305700" cy="669000"/>
            </a:xfrm>
            <a:prstGeom prst="chevron">
              <a:avLst>
                <a:gd name="adj" fmla="val 50000"/>
              </a:avLst>
            </a:prstGeom>
            <a:solidFill>
              <a:srgbClr val="D242A7"/>
            </a:solidFill>
            <a:ln>
              <a:noFill/>
            </a:ln>
          </p:spPr>
          <p:txBody>
            <a:bodyPr spcFirstLastPara="1" wrap="square" lIns="107250" tIns="107250" rIns="107250" bIns="1072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112">
                  <a:solidFill>
                    <a:srgbClr val="FFFFFF"/>
                  </a:solidFill>
                  <a:latin typeface="Verdana"/>
                  <a:ea typeface="Verdana"/>
                  <a:cs typeface="Verdana"/>
                  <a:sym typeface="Verdana"/>
                </a:rPr>
                <a:t>Classificazione</a:t>
              </a:r>
              <a:endParaRPr sz="2112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50" name="Google Shape;50;g3d4a764f33f_0_218"/>
            <p:cNvSpPr txBox="1"/>
            <p:nvPr/>
          </p:nvSpPr>
          <p:spPr>
            <a:xfrm>
              <a:off x="6167063" y="2057125"/>
              <a:ext cx="2236200" cy="2615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7250" tIns="107250" rIns="107250" bIns="10725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US" sz="2112">
                  <a:solidFill>
                    <a:schemeClr val="dk1"/>
                  </a:solidFill>
                  <a:latin typeface="Verdana"/>
                  <a:ea typeface="Verdana"/>
                  <a:cs typeface="Verdana"/>
                  <a:sym typeface="Verdana"/>
                </a:rPr>
                <a:t>Successiva classificazione in: </a:t>
              </a:r>
              <a:endParaRPr sz="2112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endParaRPr>
            </a:p>
            <a:p>
              <a:pPr marL="402245" lvl="0" indent="-335204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112"/>
                <a:buFont typeface="Verdana"/>
                <a:buChar char="➔"/>
              </a:pPr>
              <a:r>
                <a:rPr lang="en-US" sz="2112">
                  <a:solidFill>
                    <a:schemeClr val="dk1"/>
                  </a:solidFill>
                  <a:latin typeface="Verdana"/>
                  <a:ea typeface="Verdana"/>
                  <a:cs typeface="Verdana"/>
                  <a:sym typeface="Verdana"/>
                </a:rPr>
                <a:t>Re-GERD </a:t>
              </a:r>
              <a:endParaRPr sz="2112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endParaRPr>
            </a:p>
            <a:p>
              <a:pPr marL="402245" lvl="0" indent="-335204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112"/>
                <a:buFont typeface="Verdana"/>
                <a:buChar char="➔"/>
              </a:pPr>
              <a:r>
                <a:rPr lang="en-US" sz="2112">
                  <a:solidFill>
                    <a:schemeClr val="dk1"/>
                  </a:solidFill>
                  <a:latin typeface="Verdana"/>
                  <a:ea typeface="Verdana"/>
                  <a:cs typeface="Verdana"/>
                  <a:sym typeface="Verdana"/>
                </a:rPr>
                <a:t>Overlap con E-DGBI </a:t>
              </a:r>
              <a:endParaRPr sz="1408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51" name="Google Shape;51;g3d4a764f33f_0_218"/>
          <p:cNvGrpSpPr/>
          <p:nvPr/>
        </p:nvGrpSpPr>
        <p:grpSpPr>
          <a:xfrm>
            <a:off x="853850" y="2174382"/>
            <a:ext cx="4160514" cy="4085366"/>
            <a:chOff x="0" y="1189989"/>
            <a:chExt cx="3546900" cy="3482836"/>
          </a:xfrm>
        </p:grpSpPr>
        <p:sp>
          <p:nvSpPr>
            <p:cNvPr id="52" name="Google Shape;52;g3d4a764f33f_0_218"/>
            <p:cNvSpPr/>
            <p:nvPr/>
          </p:nvSpPr>
          <p:spPr>
            <a:xfrm>
              <a:off x="0" y="1189989"/>
              <a:ext cx="3546900" cy="669000"/>
            </a:xfrm>
            <a:prstGeom prst="homePlate">
              <a:avLst>
                <a:gd name="adj" fmla="val 50000"/>
              </a:avLst>
            </a:prstGeom>
            <a:solidFill>
              <a:srgbClr val="2596BE"/>
            </a:solidFill>
            <a:ln>
              <a:noFill/>
            </a:ln>
          </p:spPr>
          <p:txBody>
            <a:bodyPr spcFirstLastPara="1" wrap="square" lIns="107250" tIns="107250" rIns="107250" bIns="1072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112">
                  <a:solidFill>
                    <a:srgbClr val="FFFFFF"/>
                  </a:solidFill>
                  <a:latin typeface="Verdana"/>
                  <a:ea typeface="Verdana"/>
                  <a:cs typeface="Verdana"/>
                  <a:sym typeface="Verdana"/>
                </a:rPr>
                <a:t>Arruolamento</a:t>
              </a:r>
              <a:endParaRPr sz="2112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53" name="Google Shape;53;g3d4a764f33f_0_218"/>
            <p:cNvSpPr txBox="1"/>
            <p:nvPr/>
          </p:nvSpPr>
          <p:spPr>
            <a:xfrm>
              <a:off x="655361" y="2057125"/>
              <a:ext cx="2236200" cy="2615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7250" tIns="107250" rIns="107250" bIns="10725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US" sz="2112">
                  <a:solidFill>
                    <a:schemeClr val="dk1"/>
                  </a:solidFill>
                  <a:latin typeface="Verdana"/>
                  <a:ea typeface="Verdana"/>
                  <a:cs typeface="Verdana"/>
                  <a:sym typeface="Verdana"/>
                </a:rPr>
                <a:t>Arruolamenti di pazienti con diagnosi di “actionable GERD” e sintomi tipici persistenti, in terapia con doppia dose di PPI.</a:t>
              </a:r>
              <a:endParaRPr sz="1408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54" name="Google Shape;54;g3d4a764f33f_0_218"/>
          <p:cNvGrpSpPr/>
          <p:nvPr/>
        </p:nvGrpSpPr>
        <p:grpSpPr>
          <a:xfrm>
            <a:off x="4307401" y="2174130"/>
            <a:ext cx="3877586" cy="4085618"/>
            <a:chOff x="2944204" y="1189775"/>
            <a:chExt cx="3305700" cy="3483050"/>
          </a:xfrm>
        </p:grpSpPr>
        <p:sp>
          <p:nvSpPr>
            <p:cNvPr id="55" name="Google Shape;55;g3d4a764f33f_0_218"/>
            <p:cNvSpPr/>
            <p:nvPr/>
          </p:nvSpPr>
          <p:spPr>
            <a:xfrm>
              <a:off x="2944204" y="1189775"/>
              <a:ext cx="3305700" cy="669000"/>
            </a:xfrm>
            <a:prstGeom prst="chevron">
              <a:avLst>
                <a:gd name="adj" fmla="val 50000"/>
              </a:avLst>
            </a:prstGeom>
            <a:solidFill>
              <a:srgbClr val="5F60B1"/>
            </a:solidFill>
            <a:ln>
              <a:noFill/>
            </a:ln>
          </p:spPr>
          <p:txBody>
            <a:bodyPr spcFirstLastPara="1" wrap="square" lIns="107250" tIns="107250" rIns="107250" bIns="1072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112">
                  <a:solidFill>
                    <a:srgbClr val="FFFFFF"/>
                  </a:solidFill>
                  <a:latin typeface="Verdana"/>
                  <a:ea typeface="Verdana"/>
                  <a:cs typeface="Verdana"/>
                  <a:sym typeface="Verdana"/>
                </a:rPr>
                <a:t>Raccolta dati</a:t>
              </a:r>
              <a:endParaRPr sz="2112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56" name="Google Shape;56;g3d4a764f33f_0_218"/>
            <p:cNvSpPr txBox="1"/>
            <p:nvPr/>
          </p:nvSpPr>
          <p:spPr>
            <a:xfrm>
              <a:off x="3478949" y="2057125"/>
              <a:ext cx="2236200" cy="2615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7250" tIns="107250" rIns="107250" bIns="10725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US" sz="2112">
                  <a:solidFill>
                    <a:schemeClr val="dk1"/>
                  </a:solidFill>
                  <a:latin typeface="Verdana"/>
                  <a:ea typeface="Verdana"/>
                  <a:cs typeface="Verdana"/>
                  <a:sym typeface="Verdana"/>
                </a:rPr>
                <a:t>Raccolti: dati clinici (età, sesso, BMI), endoscopia, HRM  e Milan Score, MII-pH on-therapy.</a:t>
              </a:r>
              <a:endParaRPr sz="1408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57" name="Google Shape;57;g3d4a764f33f_0_218"/>
          <p:cNvSpPr txBox="1"/>
          <p:nvPr/>
        </p:nvSpPr>
        <p:spPr>
          <a:xfrm>
            <a:off x="4819350" y="1134075"/>
            <a:ext cx="2553300" cy="82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600">
                <a:latin typeface="Verdana"/>
                <a:ea typeface="Verdana"/>
                <a:cs typeface="Verdana"/>
                <a:sym typeface="Verdana"/>
              </a:rPr>
              <a:t>Metodi</a:t>
            </a:r>
            <a:endParaRPr sz="4600"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58" name="Google Shape;58;g3d4a764f33f_0_2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88175" y="4978275"/>
            <a:ext cx="2003825" cy="1879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3d474b149c5_0_4"/>
          <p:cNvSpPr txBox="1"/>
          <p:nvPr/>
        </p:nvSpPr>
        <p:spPr>
          <a:xfrm>
            <a:off x="4230600" y="1420350"/>
            <a:ext cx="3730800" cy="7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latin typeface="Verdana"/>
                <a:ea typeface="Verdana"/>
                <a:cs typeface="Verdana"/>
                <a:sym typeface="Verdana"/>
              </a:rPr>
              <a:t>Popolazione:</a:t>
            </a:r>
            <a:endParaRPr sz="36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4" name="Google Shape;64;g3d474b149c5_0_4"/>
          <p:cNvSpPr txBox="1"/>
          <p:nvPr/>
        </p:nvSpPr>
        <p:spPr>
          <a:xfrm>
            <a:off x="430850" y="2362325"/>
            <a:ext cx="10233300" cy="229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Verdana"/>
              <a:buChar char="-"/>
            </a:pPr>
            <a:r>
              <a:rPr lang="en-US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44 pazienti arruolati (di cui 18 donne, età media 61 anni, BMI medio 24.1). </a:t>
            </a:r>
            <a:endParaRPr sz="2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Verdana"/>
              <a:buChar char="-"/>
            </a:pPr>
            <a:r>
              <a:rPr lang="en-US"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Diagnosi baseline mediante -&gt; EGDS in 15 pazienti, con mII-pH in 29 </a:t>
            </a:r>
            <a:endParaRPr sz="2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65" name="Google Shape;65;g3d474b149c5_0_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060625" y="4885325"/>
            <a:ext cx="2131375" cy="1972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3d49bc170f2_0_3"/>
          <p:cNvSpPr/>
          <p:nvPr/>
        </p:nvSpPr>
        <p:spPr>
          <a:xfrm>
            <a:off x="2978900" y="5030297"/>
            <a:ext cx="1150500" cy="615600"/>
          </a:xfrm>
          <a:prstGeom prst="rect">
            <a:avLst/>
          </a:prstGeom>
          <a:solidFill>
            <a:srgbClr val="93C47D"/>
          </a:solidFill>
          <a:ln w="110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6325" tIns="106325" rIns="106325" bIns="1063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28"/>
          </a:p>
        </p:txBody>
      </p:sp>
      <p:sp>
        <p:nvSpPr>
          <p:cNvPr id="71" name="Google Shape;71;g3d49bc170f2_0_3"/>
          <p:cNvSpPr/>
          <p:nvPr/>
        </p:nvSpPr>
        <p:spPr>
          <a:xfrm>
            <a:off x="5372870" y="2708024"/>
            <a:ext cx="1150500" cy="2937900"/>
          </a:xfrm>
          <a:prstGeom prst="rect">
            <a:avLst/>
          </a:prstGeom>
          <a:solidFill>
            <a:srgbClr val="F4CCCC"/>
          </a:solidFill>
          <a:ln w="110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6325" tIns="106325" rIns="106325" bIns="1063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28"/>
          </a:p>
        </p:txBody>
      </p:sp>
      <p:cxnSp>
        <p:nvCxnSpPr>
          <p:cNvPr id="72" name="Google Shape;72;g3d49bc170f2_0_3"/>
          <p:cNvCxnSpPr/>
          <p:nvPr/>
        </p:nvCxnSpPr>
        <p:spPr>
          <a:xfrm rot="10800000">
            <a:off x="1537519" y="1723655"/>
            <a:ext cx="0" cy="3922200"/>
          </a:xfrm>
          <a:prstGeom prst="straightConnector1">
            <a:avLst/>
          </a:prstGeom>
          <a:noFill/>
          <a:ln w="1107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73" name="Google Shape;73;g3d49bc170f2_0_3"/>
          <p:cNvCxnSpPr/>
          <p:nvPr/>
        </p:nvCxnSpPr>
        <p:spPr>
          <a:xfrm rot="10800000" flipH="1">
            <a:off x="1537519" y="5633255"/>
            <a:ext cx="6138300" cy="12600"/>
          </a:xfrm>
          <a:prstGeom prst="straightConnector1">
            <a:avLst/>
          </a:prstGeom>
          <a:noFill/>
          <a:ln w="1107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74" name="Google Shape;74;g3d49bc170f2_0_3"/>
          <p:cNvSpPr txBox="1"/>
          <p:nvPr/>
        </p:nvSpPr>
        <p:spPr>
          <a:xfrm>
            <a:off x="2846450" y="5861818"/>
            <a:ext cx="1415400" cy="9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6325" tIns="106325" rIns="106325" bIns="1063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274E13"/>
                </a:solidFill>
                <a:latin typeface="Verdana"/>
                <a:ea typeface="Verdana"/>
                <a:cs typeface="Verdana"/>
                <a:sym typeface="Verdana"/>
              </a:rPr>
              <a:t>E-DGBI</a:t>
            </a:r>
            <a:endParaRPr sz="2400">
              <a:solidFill>
                <a:srgbClr val="274E13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274E13"/>
                </a:solidFill>
                <a:latin typeface="Verdana"/>
                <a:ea typeface="Verdana"/>
                <a:cs typeface="Verdana"/>
                <a:sym typeface="Verdana"/>
              </a:rPr>
              <a:t>63.8%</a:t>
            </a:r>
            <a:endParaRPr sz="2200">
              <a:solidFill>
                <a:srgbClr val="274E13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5" name="Google Shape;75;g3d49bc170f2_0_3"/>
          <p:cNvSpPr txBox="1"/>
          <p:nvPr/>
        </p:nvSpPr>
        <p:spPr>
          <a:xfrm>
            <a:off x="5275200" y="5861823"/>
            <a:ext cx="1641600" cy="8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6325" tIns="106325" rIns="106325" bIns="1063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Re-GERD</a:t>
            </a:r>
            <a:endParaRPr sz="2400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36.4%</a:t>
            </a:r>
            <a:endParaRPr sz="2200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6" name="Google Shape;76;g3d49bc170f2_0_3"/>
          <p:cNvSpPr txBox="1"/>
          <p:nvPr/>
        </p:nvSpPr>
        <p:spPr>
          <a:xfrm>
            <a:off x="122175" y="1723650"/>
            <a:ext cx="1415400" cy="6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6325" tIns="106325" rIns="106325" bIns="1063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Verdana"/>
                <a:ea typeface="Verdana"/>
                <a:cs typeface="Verdana"/>
                <a:sym typeface="Verdana"/>
              </a:rPr>
              <a:t>AET(%)</a:t>
            </a:r>
            <a:endParaRPr sz="24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7" name="Google Shape;77;g3d49bc170f2_0_3"/>
          <p:cNvSpPr txBox="1"/>
          <p:nvPr/>
        </p:nvSpPr>
        <p:spPr>
          <a:xfrm>
            <a:off x="2978900" y="4303323"/>
            <a:ext cx="1150500" cy="6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Verdana"/>
                <a:ea typeface="Verdana"/>
                <a:cs typeface="Verdana"/>
                <a:sym typeface="Verdana"/>
              </a:rPr>
              <a:t>0.50</a:t>
            </a:r>
            <a:endParaRPr sz="240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Verdana"/>
                <a:ea typeface="Verdana"/>
                <a:cs typeface="Verdana"/>
                <a:sym typeface="Verdana"/>
              </a:rPr>
              <a:t>(0.0 - 0.7</a:t>
            </a:r>
            <a:r>
              <a:rPr lang="en-US" sz="1200">
                <a:latin typeface="Verdana"/>
                <a:ea typeface="Verdana"/>
                <a:cs typeface="Verdana"/>
                <a:sym typeface="Verdana"/>
              </a:rPr>
              <a:t>)</a:t>
            </a:r>
            <a:endParaRPr sz="1200"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78" name="Google Shape;78;g3d49bc170f2_0_3"/>
          <p:cNvCxnSpPr/>
          <p:nvPr/>
        </p:nvCxnSpPr>
        <p:spPr>
          <a:xfrm>
            <a:off x="1531975" y="3415025"/>
            <a:ext cx="5649300" cy="15900"/>
          </a:xfrm>
          <a:prstGeom prst="straightConnector1">
            <a:avLst/>
          </a:prstGeom>
          <a:noFill/>
          <a:ln w="38100" cap="flat" cmpd="sng">
            <a:solidFill>
              <a:srgbClr val="45818E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79" name="Google Shape;79;g3d49bc170f2_0_3"/>
          <p:cNvSpPr txBox="1"/>
          <p:nvPr/>
        </p:nvSpPr>
        <p:spPr>
          <a:xfrm>
            <a:off x="2978900" y="1164925"/>
            <a:ext cx="7707900" cy="110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latin typeface="Verdana"/>
                <a:ea typeface="Verdana"/>
                <a:cs typeface="Verdana"/>
                <a:sym typeface="Verdana"/>
              </a:rPr>
              <a:t>Acid Exposure Time (AET)</a:t>
            </a:r>
            <a:endParaRPr sz="36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80" name="Google Shape;80;g3d49bc170f2_0_3"/>
          <p:cNvSpPr txBox="1"/>
          <p:nvPr/>
        </p:nvSpPr>
        <p:spPr>
          <a:xfrm>
            <a:off x="7500325" y="3112050"/>
            <a:ext cx="4579500" cy="25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i="1">
                <a:solidFill>
                  <a:srgbClr val="980000"/>
                </a:solidFill>
                <a:latin typeface="Verdana"/>
                <a:ea typeface="Verdana"/>
                <a:cs typeface="Verdana"/>
                <a:sym typeface="Verdana"/>
              </a:rPr>
              <a:t>Nella maggior parte dei pazienti, la persistenza dei sintomi non è legata al fallimento della soppressione acida. </a:t>
            </a:r>
            <a:endParaRPr sz="2400" i="1">
              <a:solidFill>
                <a:srgbClr val="98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81" name="Google Shape;81;g3d49bc170f2_0_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862125" y="1309850"/>
            <a:ext cx="1513700" cy="1513700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g3d49bc170f2_0_3"/>
          <p:cNvSpPr txBox="1"/>
          <p:nvPr/>
        </p:nvSpPr>
        <p:spPr>
          <a:xfrm>
            <a:off x="5372875" y="1999825"/>
            <a:ext cx="1150500" cy="49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Verdana"/>
                <a:ea typeface="Verdana"/>
                <a:cs typeface="Verdana"/>
                <a:sym typeface="Verdana"/>
              </a:rPr>
              <a:t>7.80</a:t>
            </a:r>
            <a:endParaRPr sz="240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latin typeface="Verdana"/>
                <a:ea typeface="Verdana"/>
                <a:cs typeface="Verdana"/>
                <a:sym typeface="Verdana"/>
              </a:rPr>
              <a:t>(4.5 - 11.7)</a:t>
            </a:r>
            <a:endParaRPr sz="12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83" name="Google Shape;83;g3d49bc170f2_0_3"/>
          <p:cNvSpPr txBox="1"/>
          <p:nvPr/>
        </p:nvSpPr>
        <p:spPr>
          <a:xfrm>
            <a:off x="686200" y="3176825"/>
            <a:ext cx="765900" cy="49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Verdana"/>
                <a:ea typeface="Verdana"/>
                <a:cs typeface="Verdana"/>
                <a:sym typeface="Verdana"/>
              </a:rPr>
              <a:t>6%</a:t>
            </a:r>
            <a:endParaRPr sz="24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84" name="Google Shape;84;g3d49bc170f2_0_3"/>
          <p:cNvSpPr txBox="1"/>
          <p:nvPr/>
        </p:nvSpPr>
        <p:spPr>
          <a:xfrm>
            <a:off x="0" y="6171900"/>
            <a:ext cx="2409600" cy="6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Verdana"/>
                <a:ea typeface="Verdana"/>
                <a:cs typeface="Verdana"/>
                <a:sym typeface="Verdana"/>
              </a:rPr>
              <a:t>p-value &lt; 0.0001</a:t>
            </a:r>
            <a:endParaRPr sz="18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9" name="Google Shape;89;g39720dbe4d3_0_0"/>
          <p:cNvGraphicFramePr/>
          <p:nvPr/>
        </p:nvGraphicFramePr>
        <p:xfrm>
          <a:off x="1116825" y="30456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{C1C4307E-F5C0-4FF5-BC16-85B9B9601638}</a:tableStyleId>
              </a:tblPr>
              <a:tblGrid>
                <a:gridCol w="3319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19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19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99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000">
                          <a:solidFill>
                            <a:srgbClr val="38761D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E-DGBI</a:t>
                      </a:r>
                      <a:endParaRPr sz="3000">
                        <a:solidFill>
                          <a:srgbClr val="38761D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000">
                          <a:solidFill>
                            <a:srgbClr val="FF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Re-GERD</a:t>
                      </a:r>
                      <a:endParaRPr sz="3000">
                        <a:solidFill>
                          <a:srgbClr val="FF0000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99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000">
                          <a:solidFill>
                            <a:srgbClr val="0000FF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n</a:t>
                      </a:r>
                      <a:endParaRPr sz="3000">
                        <a:solidFill>
                          <a:srgbClr val="0000FF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00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28 (63.6%)</a:t>
                      </a:r>
                      <a:endParaRPr sz="300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00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16 (36.4%)</a:t>
                      </a:r>
                      <a:endParaRPr sz="300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99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000" b="1">
                          <a:solidFill>
                            <a:srgbClr val="0000FF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BMI</a:t>
                      </a:r>
                      <a:endParaRPr sz="3000" b="1">
                        <a:solidFill>
                          <a:srgbClr val="0000FF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00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23</a:t>
                      </a:r>
                      <a:endParaRPr sz="300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000" b="1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27.3</a:t>
                      </a:r>
                      <a:endParaRPr sz="3000" b="1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0" name="Google Shape;90;g39720dbe4d3_0_0"/>
          <p:cNvSpPr txBox="1"/>
          <p:nvPr/>
        </p:nvSpPr>
        <p:spPr>
          <a:xfrm>
            <a:off x="4754550" y="1542625"/>
            <a:ext cx="2682900" cy="100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latin typeface="Verdana"/>
                <a:ea typeface="Verdana"/>
                <a:cs typeface="Verdana"/>
                <a:sym typeface="Verdana"/>
              </a:rPr>
              <a:t>BMI</a:t>
            </a:r>
            <a:endParaRPr sz="4800"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91" name="Google Shape;91;g39720dbe4d3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11550" y="974175"/>
            <a:ext cx="1792500" cy="1792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54B8EB1F7D4C548815799738C16CD3E" ma:contentTypeVersion="16" ma:contentTypeDescription="Creare un nuovo documento." ma:contentTypeScope="" ma:versionID="b1860c07062a9c2bb567dba0b59a5813">
  <xsd:schema xmlns:xsd="http://www.w3.org/2001/XMLSchema" xmlns:xs="http://www.w3.org/2001/XMLSchema" xmlns:p="http://schemas.microsoft.com/office/2006/metadata/properties" xmlns:ns2="b934695d-6d59-47cb-9bc6-ef2744814942" xmlns:ns3="f70c1c7b-6bd2-4b23-9196-49f108f9542b" targetNamespace="http://schemas.microsoft.com/office/2006/metadata/properties" ma:root="true" ma:fieldsID="f0aa954e5c95a8a789fc5497fdf9b99d" ns2:_="" ns3:_="">
    <xsd:import namespace="b934695d-6d59-47cb-9bc6-ef2744814942"/>
    <xsd:import namespace="f70c1c7b-6bd2-4b23-9196-49f108f9542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34695d-6d59-47cb-9bc6-ef27448149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 immagine" ma:readOnly="false" ma:fieldId="{5cf76f15-5ced-4ddc-b409-7134ff3c332f}" ma:taxonomyMulti="true" ma:sspId="fb33fc36-108e-4a3e-b8e4-c453ad425a7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0c1c7b-6bd2-4b23-9196-49f108f9542b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72d58c8-bed2-4bd1-a16a-deab8ffe68a7}" ma:internalName="TaxCatchAll" ma:showField="CatchAllData" ma:web="f70c1c7b-6bd2-4b23-9196-49f108f9542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70c1c7b-6bd2-4b23-9196-49f108f9542b" xsi:nil="true"/>
    <lcf76f155ced4ddcb4097134ff3c332f xmlns="b934695d-6d59-47cb-9bc6-ef274481494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9A369BE-6497-4FBB-B47C-F010B697739A}"/>
</file>

<file path=customXml/itemProps2.xml><?xml version="1.0" encoding="utf-8"?>
<ds:datastoreItem xmlns:ds="http://schemas.openxmlformats.org/officeDocument/2006/customXml" ds:itemID="{FD18DAD5-FCF7-4244-B014-7E80960CEFA3}"/>
</file>

<file path=customXml/itemProps3.xml><?xml version="1.0" encoding="utf-8"?>
<ds:datastoreItem xmlns:ds="http://schemas.openxmlformats.org/officeDocument/2006/customXml" ds:itemID="{0F92F7DD-3C15-4244-B38B-E717B828F3FE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491</Words>
  <Application>Microsoft Office PowerPoint</Application>
  <PresentationFormat>Widescreen</PresentationFormat>
  <Paragraphs>99</Paragraphs>
  <Slides>14</Slides>
  <Notes>14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14</vt:i4>
      </vt:variant>
    </vt:vector>
  </HeadingPairs>
  <TitlesOfParts>
    <vt:vector size="18" baseType="lpstr">
      <vt:lpstr>Arial</vt:lpstr>
      <vt:lpstr>Roboto</vt:lpstr>
      <vt:lpstr>Verdana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Annarita Accardi</dc:creator>
  <cp:lastModifiedBy>visio</cp:lastModifiedBy>
  <cp:revision>1</cp:revision>
  <dcterms:created xsi:type="dcterms:W3CDTF">2025-02-03T13:31:41Z</dcterms:created>
  <dcterms:modified xsi:type="dcterms:W3CDTF">2026-04-16T11:12:52Z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0x010100454B8EB1F7D4C548815799738C16CD3E</vt:lpwstr>
  </property>
  <property fmtid="{D5CDD505-2E9C-101B-9397-08002B2CF9AE}" pid="3" name="MediaServiceImageTags">
    <vt:lpwstr/>
  </property>
</Properties>
</file>